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7" r:id="rId2"/>
    <p:sldId id="275" r:id="rId3"/>
    <p:sldId id="409" r:id="rId4"/>
    <p:sldId id="453" r:id="rId5"/>
    <p:sldId id="315" r:id="rId6"/>
    <p:sldId id="295" r:id="rId7"/>
    <p:sldId id="346" r:id="rId8"/>
    <p:sldId id="348" r:id="rId9"/>
    <p:sldId id="345" r:id="rId10"/>
    <p:sldId id="349" r:id="rId11"/>
    <p:sldId id="406" r:id="rId12"/>
    <p:sldId id="407" r:id="rId13"/>
    <p:sldId id="408" r:id="rId14"/>
    <p:sldId id="350" r:id="rId15"/>
    <p:sldId id="351" r:id="rId16"/>
    <p:sldId id="352" r:id="rId17"/>
    <p:sldId id="353" r:id="rId18"/>
    <p:sldId id="447" r:id="rId19"/>
    <p:sldId id="354" r:id="rId20"/>
    <p:sldId id="438" r:id="rId21"/>
    <p:sldId id="440" r:id="rId22"/>
    <p:sldId id="435" r:id="rId23"/>
    <p:sldId id="436" r:id="rId24"/>
    <p:sldId id="411" r:id="rId25"/>
    <p:sldId id="439" r:id="rId26"/>
    <p:sldId id="434" r:id="rId27"/>
    <p:sldId id="423" r:id="rId28"/>
    <p:sldId id="413" r:id="rId29"/>
    <p:sldId id="359" r:id="rId30"/>
    <p:sldId id="368" r:id="rId31"/>
    <p:sldId id="361" r:id="rId32"/>
    <p:sldId id="362" r:id="rId33"/>
    <p:sldId id="414" r:id="rId34"/>
    <p:sldId id="363" r:id="rId35"/>
    <p:sldId id="365" r:id="rId36"/>
    <p:sldId id="416" r:id="rId37"/>
    <p:sldId id="417" r:id="rId38"/>
    <p:sldId id="456" r:id="rId39"/>
    <p:sldId id="418" r:id="rId40"/>
    <p:sldId id="442" r:id="rId41"/>
    <p:sldId id="443" r:id="rId42"/>
    <p:sldId id="444" r:id="rId43"/>
    <p:sldId id="373" r:id="rId44"/>
    <p:sldId id="421" r:id="rId45"/>
    <p:sldId id="445" r:id="rId46"/>
    <p:sldId id="446" r:id="rId47"/>
    <p:sldId id="422" r:id="rId48"/>
    <p:sldId id="425" r:id="rId49"/>
    <p:sldId id="426" r:id="rId50"/>
    <p:sldId id="379" r:id="rId51"/>
    <p:sldId id="427" r:id="rId52"/>
    <p:sldId id="380" r:id="rId53"/>
    <p:sldId id="381" r:id="rId54"/>
    <p:sldId id="382" r:id="rId55"/>
    <p:sldId id="383" r:id="rId56"/>
    <p:sldId id="384" r:id="rId57"/>
    <p:sldId id="428" r:id="rId58"/>
    <p:sldId id="429" r:id="rId59"/>
    <p:sldId id="430" r:id="rId60"/>
    <p:sldId id="385" r:id="rId61"/>
    <p:sldId id="386" r:id="rId62"/>
    <p:sldId id="387" r:id="rId63"/>
    <p:sldId id="388" r:id="rId64"/>
    <p:sldId id="390" r:id="rId65"/>
    <p:sldId id="391" r:id="rId66"/>
    <p:sldId id="392" r:id="rId67"/>
    <p:sldId id="393" r:id="rId68"/>
    <p:sldId id="389" r:id="rId69"/>
    <p:sldId id="394" r:id="rId70"/>
    <p:sldId id="398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8A548-9F64-4AFE-80FA-670AAD63299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F40B2-59D1-47AD-99FA-EE3429A08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AEppFUWLfc" TargetMode="External"/><Relationship Id="rId2" Type="http://schemas.openxmlformats.org/officeDocument/2006/relationships/hyperlink" Target="https://www.youtube.com/watch?v=--DbgPXwLl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sg/url?sa=i&amp;rct=j&amp;q=&amp;esrc=s&amp;source=images&amp;cd=&amp;cad=rja&amp;uact=8&amp;ved=0ahUKEwiDr_rZ8-7VAhULMo8KHf5kB8oQjRwIBw&amp;url=https://www.pinterest.com/pin/484207397415032308/&amp;psig=AFQjCNEwP_mU3XIn9PXp6qrYojjsj5nejA&amp;ust=1503630838341748" TargetMode="External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P6SBb-Hwo" TargetMode="External"/><Relationship Id="rId2" Type="http://schemas.openxmlformats.org/officeDocument/2006/relationships/hyperlink" Target="https://www.youtube.com/watch?v=H2_6cqa2cP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google.com.sg/url?sa=i&amp;rct=j&amp;q=&amp;esrc=s&amp;source=images&amp;cd=&amp;cad=rja&amp;uact=8&amp;ved=0ahUKEwi_rYab7ezVAhUGMo8KHW5WABMQjRwIBw&amp;url=http://worldhistoryforusall.ss.ucla.edu/eras/era2.php&amp;psig=AFQjCNESR8qhw_4VQgu48tU648H2T5GziQ&amp;ust=150356041105838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google.com.sg/url?sa=i&amp;rct=j&amp;q=&amp;esrc=s&amp;source=images&amp;cd=&amp;cad=rja&amp;uact=8&amp;ved=0ahUKEwjT35uR8-zVAhWJN48KHYWWDT0QjRwIBw&amp;url=https://abagond.wordpress.com/2009/09/21/negritos/&amp;psig=AFQjCNGswrExxPy4xUCanVX3N4BRCaKAtg&amp;ust=150356200920954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google.com.sg/url?sa=i&amp;rct=j&amp;q=&amp;esrc=s&amp;source=images&amp;cd=&amp;cad=rja&amp;uact=8&amp;ved=0ahUKEwiR9tyy9-zVAhXBRY8KHRtvCVAQjRwIBw&amp;url=https://www.pinterest.se/pin/382735668303776170/&amp;psig=AFQjCNE0qj-cx5tomlxMZ1mAlInSnPeHeA&amp;ust=150356315220845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www.google.com.sg/url?sa=i&amp;rct=j&amp;q=&amp;esrc=s&amp;source=images&amp;cd=&amp;cad=rja&amp;uact=8&amp;ved=0ahUKEwjMqdyGrO_VAhWHp48KHYIcDE4QjRwIBw&amp;url=https://www.pinterest.com/pin/466544842631684601/&amp;psig=AFQjCNFwCuss6UrNb8YPFcxEwfmJf4E-CQ&amp;ust=1503646008561148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www.google.com.sg/url?sa=i&amp;rct=j&amp;q=&amp;esrc=s&amp;source=images&amp;cd=&amp;cad=rja&amp;uact=8&amp;ved=0ahUKEwjXzdeXre_VAhVKNI8KHS_sCswQjRwIBw&amp;url=http://www.globalsecurity.org/military/world/indonesia/maps-history.htm&amp;psig=AFQjCNEIcXTpNg9oOwiwxsAckv96CKuW9A&amp;ust=1503646223429984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sheefashifu.files.wordpress.com/2014/12/singapore-stone.jpg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sheefashifu.files.wordpress.com/2014/12/singapore-stone.jp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google.com.my/url?sa=i&amp;rct=j&amp;q=&amp;esrc=s&amp;source=images&amp;cd=&amp;cad=rja&amp;uact=8&amp;ved=0ahUKEwiZsKakntXRAhUFRI8KHeEdABQQjRwIBw&amp;url=http://s1379.photobucket.com/user/NMS_OPR/library/NMS%20Permanent%20Galleries/Modern%20Colony%201925%20-%201935&amp;psig=AFQjCNH9jWCzP9nUHzFr2DnKcZVX7bT7Gg&amp;ust=148515674061083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sg/url?sa=i&amp;rct=j&amp;q=&amp;esrc=s&amp;source=images&amp;cd=&amp;cad=rja&amp;uact=8&amp;ved=0ahUKEwi4zpfl5ezVAhXGwI8KHZ1iAO8QjRwIBw&amp;url=http://imgur.com/gallery/RiTiR&amp;psig=AFQjCNG4DzeoWaCuBD8sflh7sLmy3wxBNA&amp;ust=1503558217176834" TargetMode="External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sg/url?sa=i&amp;rct=j&amp;q=&amp;esrc=s&amp;source=images&amp;cd=&amp;cad=rja&amp;uact=8&amp;ved=0ahUKEwi49ZGP5ezVAhWJRo8KHWxFCZ8QjRwIBw&amp;url=http://www.copswiki.org/Common/ClimateChange&amp;psig=AFQjCNG4DzeoWaCuBD8sflh7sLmy3wxBNA&amp;ust=1503558217176834" TargetMode="External"/><Relationship Id="rId2" Type="http://schemas.openxmlformats.org/officeDocument/2006/relationships/hyperlink" Target="https://www.youtube.com/watch?v=g9P6SBb-Hw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Image result for image of singapore in the world peters projection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image of singapore in the world peters projection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hlinkClick r:id="rId2"/>
              </a:rPr>
            </a:br>
            <a:r>
              <a:rPr lang="en-US" dirty="0">
                <a:hlinkClick r:id="rId3"/>
              </a:rPr>
              <a:t>listen </a:t>
            </a:r>
            <a:r>
              <a:rPr lang="en-US" u="sng" dirty="0">
                <a:hlinkClick r:id="rId3"/>
              </a:rPr>
              <a:t>…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3554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338"/>
            <a:ext cx="8229600" cy="922114"/>
          </a:xfrm>
        </p:spPr>
        <p:txBody>
          <a:bodyPr>
            <a:normAutofit/>
          </a:bodyPr>
          <a:lstStyle/>
          <a:p>
            <a:r>
              <a:rPr lang="en-SG" dirty="0"/>
              <a:t>a biological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3186" name="Picture 2" descr="https://s-media-cache-ak0.pinimg.com/originals/38/ff/30/38ff30c59b16e2ad197b8a1b2b9b8f4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268760"/>
            <a:ext cx="5218709" cy="5399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695972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554" y="116632"/>
            <a:ext cx="8229600" cy="850106"/>
          </a:xfrm>
        </p:spPr>
        <p:txBody>
          <a:bodyPr>
            <a:normAutofit/>
          </a:bodyPr>
          <a:lstStyle/>
          <a:p>
            <a:r>
              <a:rPr lang="en-SG" dirty="0"/>
              <a:t>a biological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1028" name="Picture 4" descr="Related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78767"/>
            <a:ext cx="3923729" cy="527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22111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biological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22988"/>
            <a:ext cx="6134100" cy="30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0319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biological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3186" name="Picture 2" descr="https://s-media-cache-ak0.pinimg.com/originals/38/ff/30/38ff30c59b16e2ad197b8a1b2b9b8f4b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835696" y="1268760"/>
            <a:ext cx="5218709" cy="539915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91FB2-596E-4B68-A659-F1DB844AF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18835"/>
            <a:ext cx="8237220" cy="413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892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a biological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4212" name="Picture 4" descr="https://coolgirl26.wikispaces.com/file/view/animal_timeline.jpg/217321552/animal_timeli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268760"/>
            <a:ext cx="4036568" cy="53477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695972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 geological and biological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196752"/>
            <a:ext cx="7086600" cy="542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5695972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 biological unfolding …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                   </a:t>
            </a:r>
            <a:r>
              <a:rPr lang="en-US" dirty="0">
                <a:hlinkClick r:id="rId2"/>
              </a:rPr>
              <a:t>watch</a:t>
            </a:r>
            <a:r>
              <a:rPr lang="en-US" dirty="0"/>
              <a:t>                                            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              </a:t>
            </a:r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55695972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 human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pic>
        <p:nvPicPr>
          <p:cNvPr id="96258" name="Picture 2" descr="Image result for image of spread of human life across the glob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430" y="1561270"/>
            <a:ext cx="8655844" cy="476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695972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human unfolding ..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as these humans left Africa (100-200,000 years ago) …</a:t>
            </a:r>
          </a:p>
          <a:p>
            <a:r>
              <a:rPr lang="en-US" sz="4000" dirty="0"/>
              <a:t>they were hunter-gatherers … </a:t>
            </a:r>
          </a:p>
          <a:p>
            <a:r>
              <a:rPr lang="en-US" sz="4000" dirty="0"/>
              <a:t>with stone tools …</a:t>
            </a:r>
          </a:p>
          <a:p>
            <a:r>
              <a:rPr lang="en-US" sz="4000" dirty="0"/>
              <a:t>and </a:t>
            </a:r>
            <a:r>
              <a:rPr lang="en-US" sz="4000" dirty="0">
                <a:solidFill>
                  <a:srgbClr val="FF0000"/>
                </a:solidFill>
              </a:rPr>
              <a:t>FIRE* </a:t>
            </a:r>
            <a:r>
              <a:rPr lang="en-US" sz="4000" dirty="0"/>
              <a:t>(400,000 years ago)</a:t>
            </a:r>
          </a:p>
          <a:p>
            <a:r>
              <a:rPr lang="en-US" sz="4000" dirty="0"/>
              <a:t>but they were not agriculturalists (only 12,000 years ago) …</a:t>
            </a:r>
            <a:endParaRPr lang="en-SG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 human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pic>
        <p:nvPicPr>
          <p:cNvPr id="98308" name="Picture 4" descr="Image result for orang asli migration in southeast asia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700808"/>
            <a:ext cx="8172679" cy="4162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69597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800" dirty="0"/>
              <a:t>GES1011/GES1009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91682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SG" sz="5800" dirty="0"/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SG" sz="5800" dirty="0"/>
              <a:t>The Evolution of a 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SG" sz="5800" dirty="0"/>
              <a:t>Global City-State</a:t>
            </a:r>
          </a:p>
          <a:p>
            <a:pPr algn="ctr">
              <a:buNone/>
            </a:pPr>
            <a:endParaRPr lang="en-SG" sz="6600" dirty="0"/>
          </a:p>
          <a:p>
            <a:pPr algn="ctr">
              <a:buNone/>
            </a:pPr>
            <a:endParaRPr lang="en-US" sz="4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 regional human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pic>
        <p:nvPicPr>
          <p:cNvPr id="100356" name="Picture 4" descr="Negrito, Animism, Philippin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340768"/>
            <a:ext cx="3777141" cy="52379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7451925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regional human unfolding ..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Spanish drawing from 1595 …</a:t>
            </a:r>
          </a:p>
          <a:p>
            <a:endParaRPr lang="en-US" dirty="0"/>
          </a:p>
          <a:p>
            <a:r>
              <a:rPr lang="en-US" dirty="0"/>
              <a:t>suggesting long term human presence in the interiors of parts of SEA (mainly insular SEA) …  </a:t>
            </a:r>
            <a:endParaRPr lang="en-S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8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regional human unfolding ..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Negritos (Spanish for ‘little black people’) …</a:t>
            </a:r>
          </a:p>
          <a:p>
            <a:r>
              <a:rPr lang="en-US" dirty="0"/>
              <a:t>probably the earliest human migration into parts of what is now island SEA …</a:t>
            </a:r>
          </a:p>
          <a:p>
            <a:r>
              <a:rPr lang="en-US" dirty="0"/>
              <a:t>35-70,000 years ago …</a:t>
            </a:r>
          </a:p>
          <a:p>
            <a:r>
              <a:rPr lang="en-US" dirty="0"/>
              <a:t>look somewhat similar to black-skinned people from Africa: woolly hair, dark brown skin, flat noses, thick lips ...</a:t>
            </a:r>
          </a:p>
          <a:p>
            <a:r>
              <a:rPr lang="en-US" dirty="0"/>
              <a:t>today, living in what is the Philippines, Malaysia, Thailand and the Andaman Islands …</a:t>
            </a:r>
            <a:endParaRPr lang="en-S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850637"/>
          </a:xfrm>
        </p:spPr>
        <p:txBody>
          <a:bodyPr/>
          <a:lstStyle/>
          <a:p>
            <a:r>
              <a:rPr lang="en-SG" dirty="0"/>
              <a:t>a human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8" y="1340768"/>
            <a:ext cx="8142351" cy="51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720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40" y="116632"/>
            <a:ext cx="8229600" cy="778098"/>
          </a:xfrm>
        </p:spPr>
        <p:txBody>
          <a:bodyPr/>
          <a:lstStyle/>
          <a:p>
            <a:r>
              <a:rPr lang="en-US" dirty="0"/>
              <a:t>a regional human unfolding ..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0432"/>
            <a:ext cx="8229600" cy="5184576"/>
          </a:xfrm>
        </p:spPr>
        <p:txBody>
          <a:bodyPr>
            <a:noAutofit/>
          </a:bodyPr>
          <a:lstStyle/>
          <a:p>
            <a:r>
              <a:rPr lang="en-US" sz="2800" dirty="0"/>
              <a:t>DNA evidence links them to people groups like the </a:t>
            </a:r>
            <a:r>
              <a:rPr lang="en-US" sz="2800" dirty="0" err="1"/>
              <a:t>Melaesians</a:t>
            </a:r>
            <a:r>
              <a:rPr lang="en-US" sz="2800" dirty="0"/>
              <a:t>, Papuans, South Indians, even some groups in South America …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‘Negritos’ </a:t>
            </a:r>
            <a:r>
              <a:rPr lang="en-US" sz="2800" dirty="0"/>
              <a:t>is not a label they used to call themselves …</a:t>
            </a:r>
          </a:p>
          <a:p>
            <a:r>
              <a:rPr lang="en-US" sz="2800" dirty="0"/>
              <a:t>a European (Spanish) </a:t>
            </a:r>
            <a:r>
              <a:rPr lang="en-US" sz="2800" dirty="0">
                <a:solidFill>
                  <a:srgbClr val="FF0000"/>
                </a:solidFill>
              </a:rPr>
              <a:t>imposed</a:t>
            </a:r>
            <a:r>
              <a:rPr lang="en-US" sz="2800" dirty="0"/>
              <a:t> label …</a:t>
            </a:r>
          </a:p>
          <a:p>
            <a:r>
              <a:rPr lang="en-US" sz="2800" dirty="0"/>
              <a:t>no available evidence of their presence on what is now </a:t>
            </a:r>
            <a:r>
              <a:rPr lang="en-SG" sz="2800" dirty="0">
                <a:solidFill>
                  <a:srgbClr val="0070C0"/>
                </a:solidFill>
              </a:rPr>
              <a:t>1°09’N and 1°29’N, and, 103° 38’E and 104° 06’E …</a:t>
            </a:r>
          </a:p>
          <a:p>
            <a:r>
              <a:rPr lang="en-US" sz="2800" dirty="0">
                <a:solidFill>
                  <a:srgbClr val="FF0000"/>
                </a:solidFill>
              </a:rPr>
              <a:t>first human beings in the </a:t>
            </a:r>
            <a:r>
              <a:rPr lang="en-US" sz="2800" dirty="0" err="1">
                <a:solidFill>
                  <a:srgbClr val="FF0000"/>
                </a:solidFill>
              </a:rPr>
              <a:t>neighbourhood</a:t>
            </a:r>
            <a:r>
              <a:rPr lang="en-US" sz="2800" dirty="0">
                <a:solidFill>
                  <a:srgbClr val="FF0000"/>
                </a:solidFill>
              </a:rPr>
              <a:t> …</a:t>
            </a:r>
            <a:endParaRPr lang="en-SG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1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 regional human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pic>
        <p:nvPicPr>
          <p:cNvPr id="102402" name="Picture 2" descr="[​IMG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556792"/>
            <a:ext cx="6678835" cy="4590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9337739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 human unfolding …</a:t>
            </a:r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7773695" cy="418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5053533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2132856"/>
            <a:ext cx="7317105" cy="132556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Question and </a:t>
            </a:r>
            <a:r>
              <a:rPr lang="en-US" sz="4800" b="1" dirty="0">
                <a:solidFill>
                  <a:srgbClr val="0070C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4427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regional human unfolding ..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but there is a </a:t>
            </a:r>
            <a:r>
              <a:rPr lang="en-US" dirty="0">
                <a:solidFill>
                  <a:srgbClr val="FF0000"/>
                </a:solidFill>
              </a:rPr>
              <a:t>later ‘larger scale’ </a:t>
            </a:r>
            <a:r>
              <a:rPr lang="en-US" dirty="0"/>
              <a:t>significant migration of people groups …</a:t>
            </a:r>
          </a:p>
          <a:p>
            <a:endParaRPr lang="en-US" dirty="0"/>
          </a:p>
          <a:p>
            <a:r>
              <a:rPr lang="en-US" dirty="0"/>
              <a:t>according to scholars, based mainly on linguistic evidence (some archaeological and trade) …</a:t>
            </a:r>
          </a:p>
          <a:p>
            <a:endParaRPr lang="en-US" dirty="0"/>
          </a:p>
          <a:p>
            <a:r>
              <a:rPr lang="en-US" dirty="0"/>
              <a:t>into the region …</a:t>
            </a:r>
          </a:p>
          <a:p>
            <a:endParaRPr lang="en-US" dirty="0"/>
          </a:p>
          <a:p>
            <a:r>
              <a:rPr lang="en-US" dirty="0"/>
              <a:t>Kwa discusses this in the section entitled ‘Austronesian Connections’ (p. 11) …</a:t>
            </a:r>
          </a:p>
          <a:p>
            <a:pPr marL="0" indent="0">
              <a:buNone/>
            </a:pPr>
            <a:endParaRPr lang="en-S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79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 regional human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pic>
        <p:nvPicPr>
          <p:cNvPr id="103426" name="Picture 2" descr="Image result for austronesian migrati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844824"/>
            <a:ext cx="7258050" cy="38104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695972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276872"/>
            <a:ext cx="7964220" cy="1325562"/>
          </a:xfrm>
        </p:spPr>
        <p:txBody>
          <a:bodyPr>
            <a:normAutofit fontScale="90000"/>
          </a:bodyPr>
          <a:lstStyle/>
          <a:p>
            <a:r>
              <a:rPr lang="en-SG" sz="4800" b="1" dirty="0"/>
              <a:t> the World by 1250; and </a:t>
            </a:r>
            <a:r>
              <a:rPr lang="en-SG" sz="4800" b="1" dirty="0" err="1"/>
              <a:t>Temasek</a:t>
            </a:r>
            <a:r>
              <a:rPr lang="en-SG" sz="4800" b="1" dirty="0"/>
              <a:t>?</a:t>
            </a:r>
            <a:endParaRPr lang="en-US" sz="4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1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tratfor.com/sites/default/files/main/images/indian_ocea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88" y="245709"/>
            <a:ext cx="6376743" cy="627345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246622" y="2492896"/>
            <a:ext cx="5402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38582" y="2780928"/>
            <a:ext cx="5402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30541" y="3068960"/>
            <a:ext cx="5402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868481" y="3383343"/>
            <a:ext cx="5402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760441" y="3717032"/>
            <a:ext cx="5402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44361" y="3875893"/>
            <a:ext cx="5402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436321" y="4221088"/>
            <a:ext cx="10804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274261" y="4186808"/>
            <a:ext cx="162060" cy="14229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45362" y="3896192"/>
            <a:ext cx="324120" cy="32489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463960" y="3680168"/>
            <a:ext cx="324120" cy="14487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085819" y="3874713"/>
            <a:ext cx="216080" cy="10919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60952" y="2645296"/>
            <a:ext cx="5402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017706" y="2564904"/>
            <a:ext cx="5402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895491" y="2960948"/>
            <a:ext cx="54020" cy="2160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362601" y="2438891"/>
            <a:ext cx="558370" cy="84609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51671" y="2864421"/>
            <a:ext cx="89290" cy="62693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56923" y="3382435"/>
            <a:ext cx="436077" cy="60147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67853" y="3631577"/>
            <a:ext cx="162060" cy="29773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424361" y="3692072"/>
            <a:ext cx="312651" cy="9750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868481" y="3739318"/>
            <a:ext cx="281002" cy="58978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841471" y="4518246"/>
            <a:ext cx="162060" cy="29773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55290" y="4587055"/>
            <a:ext cx="355341" cy="8005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589868" y="2492896"/>
            <a:ext cx="906821" cy="57606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21070" y="1700809"/>
            <a:ext cx="612991" cy="64020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020863" y="2395015"/>
            <a:ext cx="398005" cy="1617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183893" y="3889076"/>
            <a:ext cx="162060" cy="29773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750841" y="3461990"/>
            <a:ext cx="565135" cy="25504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3356548" y="3929309"/>
            <a:ext cx="483792" cy="2013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2181906" y="3866192"/>
            <a:ext cx="822324" cy="46290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654916" y="4441336"/>
            <a:ext cx="324120" cy="85987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33056" y="4815978"/>
            <a:ext cx="75365" cy="34121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438837" y="5517232"/>
            <a:ext cx="162059" cy="43204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200149" y="4027113"/>
            <a:ext cx="216080" cy="10919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1816976" y="4986586"/>
            <a:ext cx="81030" cy="45863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1600896" y="5733256"/>
            <a:ext cx="54020" cy="39126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1242" y="3983906"/>
            <a:ext cx="476239" cy="83207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137953" y="3122966"/>
            <a:ext cx="400430" cy="59406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107422" y="3321736"/>
            <a:ext cx="678252" cy="37033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5285072" y="3531300"/>
            <a:ext cx="448360" cy="3766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314479" y="4179513"/>
            <a:ext cx="216080" cy="10919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788171" y="3903502"/>
            <a:ext cx="132800" cy="4255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714492" y="4687911"/>
            <a:ext cx="423461" cy="38629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7375700" y="4329100"/>
            <a:ext cx="234602" cy="10801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98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cap="none" dirty="0"/>
              <a:t>a regional human unfolding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based on linguistic evidence, the Malay language that we know today can be traced back to </a:t>
            </a:r>
          </a:p>
          <a:p>
            <a:r>
              <a:rPr lang="en-US" sz="3200" dirty="0"/>
              <a:t>a larger sub-group known as the MALAYAN-POLYNESIAN subgroup … </a:t>
            </a:r>
          </a:p>
          <a:p>
            <a:r>
              <a:rPr lang="en-US" sz="3200" dirty="0"/>
              <a:t>which in turn is one of nine primary FORMOSAN subgroups …</a:t>
            </a:r>
          </a:p>
          <a:p>
            <a:r>
              <a:rPr lang="en-US" sz="3200" dirty="0"/>
              <a:t>all of which are members of the AUSTRONESIAN language family … </a:t>
            </a:r>
          </a:p>
        </p:txBody>
      </p:sp>
    </p:spTree>
    <p:extLst>
      <p:ext uri="{BB962C8B-B14F-4D97-AF65-F5344CB8AC3E}">
        <p14:creationId xmlns:p14="http://schemas.microsoft.com/office/powerpoint/2010/main" val="29506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/>
              <a:t>the recorded dispersal of Austronesian speakers and their languages suggest that they can trace links to the </a:t>
            </a:r>
            <a:r>
              <a:rPr lang="en-US" sz="3300" dirty="0">
                <a:solidFill>
                  <a:srgbClr val="FF0000"/>
                </a:solidFill>
              </a:rPr>
              <a:t>southern Chinese coast </a:t>
            </a:r>
            <a:r>
              <a:rPr lang="en-US" sz="3300" dirty="0"/>
              <a:t>(6500BCE) …</a:t>
            </a:r>
          </a:p>
          <a:p>
            <a:endParaRPr lang="en-US" sz="3300" dirty="0"/>
          </a:p>
          <a:p>
            <a:r>
              <a:rPr lang="en-US" sz="3300" dirty="0"/>
              <a:t>and later </a:t>
            </a:r>
            <a:r>
              <a:rPr lang="en-US" sz="3300" dirty="0">
                <a:solidFill>
                  <a:srgbClr val="FF0000"/>
                </a:solidFill>
              </a:rPr>
              <a:t>Formosa (Taiwan)</a:t>
            </a:r>
            <a:r>
              <a:rPr lang="en-US" sz="3300" dirty="0"/>
              <a:t>(5000-3000BCE) …</a:t>
            </a:r>
          </a:p>
          <a:p>
            <a:endParaRPr lang="en-US" sz="3300" dirty="0"/>
          </a:p>
          <a:p>
            <a:r>
              <a:rPr lang="en-US" sz="3300" dirty="0"/>
              <a:t>then to </a:t>
            </a:r>
            <a:r>
              <a:rPr lang="en-US" sz="3300" dirty="0">
                <a:solidFill>
                  <a:srgbClr val="FF0000"/>
                </a:solidFill>
              </a:rPr>
              <a:t>northern Luzon </a:t>
            </a:r>
            <a:r>
              <a:rPr lang="en-US" sz="3300" dirty="0"/>
              <a:t>(3000-1500BCE),</a:t>
            </a:r>
          </a:p>
          <a:p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29506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300" dirty="0"/>
          </a:p>
          <a:p>
            <a:r>
              <a:rPr lang="en-US" sz="3300" dirty="0"/>
              <a:t>to the south, east, and later south west of the </a:t>
            </a:r>
            <a:r>
              <a:rPr lang="en-US" sz="3300" dirty="0" err="1"/>
              <a:t>SEAsian</a:t>
            </a:r>
            <a:r>
              <a:rPr lang="en-US" sz="3300" dirty="0"/>
              <a:t> and PACIFIC ‘super-archipelago’ … </a:t>
            </a:r>
          </a:p>
          <a:p>
            <a:r>
              <a:rPr lang="en-US" sz="3300" dirty="0"/>
              <a:t>and even later,  across the INDIAN  OCEAN (300CE) … </a:t>
            </a:r>
          </a:p>
          <a:p>
            <a:endParaRPr lang="en-US" sz="3300" dirty="0"/>
          </a:p>
          <a:p>
            <a:r>
              <a:rPr lang="en-US" sz="3300" dirty="0"/>
              <a:t>to the shores of AFRICA (500CE) ….</a:t>
            </a:r>
          </a:p>
        </p:txBody>
      </p:sp>
    </p:spTree>
    <p:extLst>
      <p:ext uri="{BB962C8B-B14F-4D97-AF65-F5344CB8AC3E}">
        <p14:creationId xmlns:p14="http://schemas.microsoft.com/office/powerpoint/2010/main" val="231256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this narrative is that of </a:t>
            </a:r>
            <a:r>
              <a:rPr lang="en-US" sz="4000" dirty="0">
                <a:solidFill>
                  <a:srgbClr val="FF0000"/>
                </a:solidFill>
              </a:rPr>
              <a:t>Bellwood</a:t>
            </a:r>
            <a:r>
              <a:rPr lang="en-US" sz="4000" dirty="0"/>
              <a:t>, or what is called the Bellwood-</a:t>
            </a:r>
            <a:r>
              <a:rPr lang="en-US" sz="4000" dirty="0" err="1"/>
              <a:t>Blust</a:t>
            </a:r>
            <a:r>
              <a:rPr lang="en-US" sz="4000" dirty="0"/>
              <a:t> thesis …</a:t>
            </a:r>
          </a:p>
          <a:p>
            <a:endParaRPr lang="en-US" sz="4000" dirty="0"/>
          </a:p>
          <a:p>
            <a:r>
              <a:rPr lang="en-US" sz="4000" dirty="0"/>
              <a:t>it is the </a:t>
            </a:r>
            <a:r>
              <a:rPr lang="en-US" sz="4000" dirty="0">
                <a:solidFill>
                  <a:srgbClr val="FF0000"/>
                </a:solidFill>
              </a:rPr>
              <a:t>most widely accepted </a:t>
            </a:r>
            <a:r>
              <a:rPr lang="en-US" sz="4000" dirty="0"/>
              <a:t>explanation of </a:t>
            </a:r>
            <a:r>
              <a:rPr lang="en-US" sz="4000" b="1" dirty="0"/>
              <a:t>Austronesian dispersal </a:t>
            </a:r>
            <a:r>
              <a:rPr lang="en-US" sz="4000" dirty="0"/>
              <a:t>…</a:t>
            </a:r>
          </a:p>
          <a:p>
            <a:endParaRPr lang="en-US" sz="4000" b="1" dirty="0"/>
          </a:p>
          <a:p>
            <a:r>
              <a:rPr lang="en-US" sz="4000" dirty="0">
                <a:solidFill>
                  <a:srgbClr val="FF0000"/>
                </a:solidFill>
              </a:rPr>
              <a:t>note that this thesis does not explain presence of hunter-gatherers in SEA (Negritos) …</a:t>
            </a:r>
          </a:p>
        </p:txBody>
      </p:sp>
    </p:spTree>
    <p:extLst>
      <p:ext uri="{BB962C8B-B14F-4D97-AF65-F5344CB8AC3E}">
        <p14:creationId xmlns:p14="http://schemas.microsoft.com/office/powerpoint/2010/main" val="29506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analysis is situated within a larger human (his)story ...</a:t>
            </a:r>
          </a:p>
          <a:p>
            <a:endParaRPr lang="en-US" sz="3600" dirty="0"/>
          </a:p>
          <a:p>
            <a:r>
              <a:rPr lang="en-US" sz="3600" dirty="0"/>
              <a:t>“the greatest human dispersal on record” since we left Africa 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06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sz="3600" dirty="0"/>
          </a:p>
          <a:p>
            <a:r>
              <a:rPr lang="en-SG" sz="3600" dirty="0"/>
              <a:t>once these people get here …</a:t>
            </a:r>
          </a:p>
          <a:p>
            <a:endParaRPr lang="en-SG" sz="3600" dirty="0"/>
          </a:p>
          <a:p>
            <a:r>
              <a:rPr lang="en-SG" sz="3600" dirty="0"/>
              <a:t>they settle (land clearing, agriculture, early trade)</a:t>
            </a:r>
          </a:p>
          <a:p>
            <a:endParaRPr lang="en-SG" sz="3600" dirty="0"/>
          </a:p>
          <a:p>
            <a:r>
              <a:rPr lang="en-SG" sz="3600" dirty="0"/>
              <a:t>from groupings …</a:t>
            </a:r>
          </a:p>
          <a:p>
            <a:endParaRPr lang="en-SG" sz="3600" dirty="0"/>
          </a:p>
          <a:p>
            <a:r>
              <a:rPr lang="en-SG" sz="3600" dirty="0"/>
              <a:t>the growth of exchange and trade networks was a consequence of growing political centralisation …</a:t>
            </a:r>
          </a:p>
          <a:p>
            <a:endParaRPr lang="en-SG" sz="3600" dirty="0"/>
          </a:p>
          <a:p>
            <a:r>
              <a:rPr lang="en-SG" sz="3600" dirty="0"/>
              <a:t>and concurrent social stratification of Austronesian communities …</a:t>
            </a:r>
          </a:p>
        </p:txBody>
      </p:sp>
    </p:spTree>
    <p:extLst>
      <p:ext uri="{BB962C8B-B14F-4D97-AF65-F5344CB8AC3E}">
        <p14:creationId xmlns:p14="http://schemas.microsoft.com/office/powerpoint/2010/main" val="99541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3600" dirty="0"/>
          </a:p>
          <a:p>
            <a:r>
              <a:rPr lang="en-SG" sz="3600" dirty="0"/>
              <a:t>as they evolved from the last stages of prehistoric tribal societies …</a:t>
            </a:r>
          </a:p>
          <a:p>
            <a:endParaRPr lang="en-SG" sz="3600" dirty="0"/>
          </a:p>
          <a:p>
            <a:r>
              <a:rPr lang="en-SG" sz="3600" dirty="0"/>
              <a:t>into chiefdoms …</a:t>
            </a:r>
            <a:endParaRPr lang="en-US" sz="3600" dirty="0"/>
          </a:p>
          <a:p>
            <a:endParaRPr lang="en-SG" sz="3600" dirty="0"/>
          </a:p>
          <a:p>
            <a:r>
              <a:rPr lang="en-SG" sz="3600" dirty="0"/>
              <a:t>leaders/council of rulers/elders/leaders emerge …</a:t>
            </a:r>
          </a:p>
          <a:p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21110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2132856"/>
            <a:ext cx="7317105" cy="132556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Question and </a:t>
            </a:r>
            <a:r>
              <a:rPr lang="en-US" sz="4800" b="1" dirty="0">
                <a:solidFill>
                  <a:srgbClr val="0070C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7849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2"/>
          </a:xfrm>
        </p:spPr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16624"/>
          </a:xfrm>
        </p:spPr>
        <p:txBody>
          <a:bodyPr>
            <a:normAutofit fontScale="70000" lnSpcReduction="20000"/>
          </a:bodyPr>
          <a:lstStyle/>
          <a:p>
            <a:endParaRPr lang="en-US" sz="3600" dirty="0"/>
          </a:p>
          <a:p>
            <a:r>
              <a:rPr lang="en-US" sz="3600" dirty="0"/>
              <a:t>examples of the Austronesian dispersals …  </a:t>
            </a:r>
            <a:endParaRPr lang="en-SG" sz="3600" dirty="0"/>
          </a:p>
          <a:p>
            <a:endParaRPr lang="en-SG" sz="3600" dirty="0"/>
          </a:p>
          <a:p>
            <a:r>
              <a:rPr lang="en-SG" sz="3600" dirty="0" err="1"/>
              <a:t>Funan</a:t>
            </a:r>
            <a:r>
              <a:rPr lang="en-SG" sz="3600" dirty="0"/>
              <a:t>, a regional trade centre from the </a:t>
            </a:r>
            <a:r>
              <a:rPr lang="en-SG" sz="3600" b="1" dirty="0"/>
              <a:t>1</a:t>
            </a:r>
            <a:r>
              <a:rPr lang="en-SG" sz="3600" b="1" baseline="30000" dirty="0"/>
              <a:t>st</a:t>
            </a:r>
            <a:r>
              <a:rPr lang="en-SG" sz="3600" b="1" dirty="0"/>
              <a:t> to 7</a:t>
            </a:r>
            <a:r>
              <a:rPr lang="en-SG" sz="3600" b="1" baseline="30000" dirty="0"/>
              <a:t>th</a:t>
            </a:r>
            <a:r>
              <a:rPr lang="en-SG" sz="3600" b="1" dirty="0"/>
              <a:t> centuries CE </a:t>
            </a:r>
            <a:r>
              <a:rPr lang="en-SG" sz="3600" dirty="0"/>
              <a:t>…</a:t>
            </a:r>
          </a:p>
          <a:p>
            <a:endParaRPr lang="en-SG" sz="3600" dirty="0"/>
          </a:p>
          <a:p>
            <a:r>
              <a:rPr lang="en-US" sz="3600" dirty="0"/>
              <a:t>from Chinese records …</a:t>
            </a:r>
          </a:p>
          <a:p>
            <a:endParaRPr lang="en-SG" sz="3600" dirty="0"/>
          </a:p>
          <a:p>
            <a:r>
              <a:rPr lang="en-SG" sz="3600" dirty="0"/>
              <a:t>an apparent point of contact from trade and people flowing from China to India and back …</a:t>
            </a:r>
          </a:p>
          <a:p>
            <a:endParaRPr lang="en-SG" sz="3600" dirty="0"/>
          </a:p>
          <a:p>
            <a:r>
              <a:rPr lang="en-US" sz="3600" dirty="0"/>
              <a:t>still no evidence of activity on </a:t>
            </a:r>
            <a:r>
              <a:rPr lang="en-US" sz="3700" dirty="0"/>
              <a:t>what is now </a:t>
            </a:r>
            <a:r>
              <a:rPr lang="en-SG" sz="3700" dirty="0">
                <a:solidFill>
                  <a:srgbClr val="0070C0"/>
                </a:solidFill>
              </a:rPr>
              <a:t>1°09’N and 1°29’N, and, 103° 38’E and 104° 06’E …</a:t>
            </a:r>
            <a:endParaRPr lang="en-SG" sz="3700" dirty="0"/>
          </a:p>
          <a:p>
            <a:endParaRPr lang="en-SG" sz="3600" dirty="0"/>
          </a:p>
          <a:p>
            <a:r>
              <a:rPr lang="en-SG" sz="3600" b="1" dirty="0">
                <a:solidFill>
                  <a:srgbClr val="FF0000"/>
                </a:solidFill>
              </a:rPr>
              <a:t>a prefiguring of Singapura? …</a:t>
            </a:r>
          </a:p>
          <a:p>
            <a:endParaRPr lang="en-US" sz="3600" dirty="0"/>
          </a:p>
          <a:p>
            <a:endParaRPr lang="en-SG" sz="3600" dirty="0"/>
          </a:p>
          <a:p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29020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2132856"/>
            <a:ext cx="7317105" cy="132556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Question and </a:t>
            </a:r>
            <a:r>
              <a:rPr lang="en-US" sz="4800" b="1" dirty="0">
                <a:solidFill>
                  <a:srgbClr val="0070C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147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16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pic>
        <p:nvPicPr>
          <p:cNvPr id="3074" name="Picture 2" descr="Image result for map of funa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12776"/>
            <a:ext cx="3352800" cy="50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88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96752"/>
            <a:ext cx="5044535" cy="52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7638"/>
            <a:ext cx="5761863" cy="47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1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regional human unfolding …</a:t>
            </a:r>
            <a:endParaRPr lang="en-US" sz="54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but contact and movement was not only about trade …</a:t>
            </a:r>
          </a:p>
          <a:p>
            <a:r>
              <a:rPr lang="en-US" sz="3600" dirty="0"/>
              <a:t>but also religion …</a:t>
            </a:r>
          </a:p>
          <a:p>
            <a:r>
              <a:rPr lang="en-US" sz="3600" dirty="0"/>
              <a:t>Buddhism was brought into the region and …</a:t>
            </a:r>
          </a:p>
          <a:p>
            <a:r>
              <a:rPr lang="en-US" sz="3600" dirty="0"/>
              <a:t>it shifted from being a </a:t>
            </a:r>
            <a:r>
              <a:rPr lang="en-US" sz="3600" dirty="0">
                <a:solidFill>
                  <a:srgbClr val="FF0000"/>
                </a:solidFill>
              </a:rPr>
              <a:t>“pioneer in agricultural expansion”</a:t>
            </a:r>
            <a:r>
              <a:rPr lang="en-US" sz="3600" dirty="0"/>
              <a:t> to </a:t>
            </a:r>
            <a:r>
              <a:rPr lang="en-US" sz="3600" dirty="0">
                <a:solidFill>
                  <a:srgbClr val="0070C0"/>
                </a:solidFill>
              </a:rPr>
              <a:t>“a promoter of commerce”</a:t>
            </a:r>
            <a:r>
              <a:rPr lang="en-US" sz="3600" dirty="0"/>
              <a:t> …</a:t>
            </a:r>
          </a:p>
          <a:p>
            <a:pPr marL="4572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06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regional human unfolding …</a:t>
            </a:r>
            <a:endParaRPr lang="en-US" sz="54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dirty="0"/>
              <a:t>Buddhism’s emphasis on accumulation of wealth and its approval of interest on investments made it a </a:t>
            </a:r>
            <a:r>
              <a:rPr lang="en-US" sz="3600" dirty="0" err="1"/>
              <a:t>favoured</a:t>
            </a:r>
            <a:r>
              <a:rPr lang="en-US" sz="3600" dirty="0"/>
              <a:t> religion among traders … (</a:t>
            </a:r>
            <a:r>
              <a:rPr lang="en-US" sz="3600" dirty="0" err="1"/>
              <a:t>cf</a:t>
            </a:r>
            <a:r>
              <a:rPr lang="en-US" sz="3600" dirty="0"/>
              <a:t> Islam from later period)</a:t>
            </a:r>
          </a:p>
          <a:p>
            <a:endParaRPr lang="en-US" sz="3600" dirty="0"/>
          </a:p>
          <a:p>
            <a:r>
              <a:rPr lang="en-US" sz="3600" dirty="0"/>
              <a:t>initially, different nodes of trade took the form of competing harbors …</a:t>
            </a:r>
          </a:p>
          <a:p>
            <a:endParaRPr lang="en-US" sz="3600" dirty="0"/>
          </a:p>
          <a:p>
            <a:r>
              <a:rPr lang="en-US" sz="3600" dirty="0"/>
              <a:t>eventually, one polity emerged as the dominant </a:t>
            </a:r>
            <a:r>
              <a:rPr lang="en-US" sz="3600" dirty="0" err="1"/>
              <a:t>entreport</a:t>
            </a:r>
            <a:r>
              <a:rPr lang="en-US" sz="3600" dirty="0"/>
              <a:t> (</a:t>
            </a:r>
            <a:r>
              <a:rPr lang="en-US" sz="3600" dirty="0" err="1"/>
              <a:t>Srivijaya</a:t>
            </a:r>
            <a:r>
              <a:rPr lang="en-US" sz="3600" dirty="0"/>
              <a:t>?) whilst the others became feeder ports …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pPr marL="4572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1894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85" y="1556792"/>
            <a:ext cx="6715030" cy="45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regional human unfolding …</a:t>
            </a:r>
            <a:endParaRPr lang="en-US" sz="3200" cap="none" dirty="0"/>
          </a:p>
        </p:txBody>
      </p:sp>
      <p:pic>
        <p:nvPicPr>
          <p:cNvPr id="5124" name="Picture 4" descr="Image result for map of srivijay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6792"/>
            <a:ext cx="4846320" cy="430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6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regional human unfolding …</a:t>
            </a:r>
            <a:endParaRPr lang="en-US" sz="54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sz="3600" dirty="0"/>
          </a:p>
          <a:p>
            <a:r>
              <a:rPr lang="en-US" sz="3600" dirty="0" err="1"/>
              <a:t>Srivijaya’s</a:t>
            </a:r>
            <a:r>
              <a:rPr lang="en-US" sz="3600" dirty="0"/>
              <a:t> existence said to have commenced in the 7</a:t>
            </a:r>
            <a:r>
              <a:rPr lang="en-US" sz="3600" baseline="30000" dirty="0"/>
              <a:t>th</a:t>
            </a:r>
            <a:r>
              <a:rPr lang="en-US" sz="3600" dirty="0"/>
              <a:t> century CE, enduring into 13</a:t>
            </a:r>
            <a:r>
              <a:rPr lang="en-US" sz="3600" baseline="30000" dirty="0"/>
              <a:t>th</a:t>
            </a:r>
            <a:r>
              <a:rPr lang="en-US" sz="3600" dirty="0"/>
              <a:t> century CE …</a:t>
            </a:r>
          </a:p>
          <a:p>
            <a:endParaRPr lang="en-US" sz="3600" dirty="0"/>
          </a:p>
          <a:p>
            <a:r>
              <a:rPr lang="en-US" sz="3600" b="1" dirty="0">
                <a:solidFill>
                  <a:srgbClr val="FF0000"/>
                </a:solidFill>
              </a:rPr>
              <a:t>yet another prefiguring of Singapore?</a:t>
            </a:r>
          </a:p>
          <a:p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and now, if you notice, we are much closer to </a:t>
            </a:r>
            <a:r>
              <a:rPr lang="en-US" sz="3600" b="1" dirty="0">
                <a:solidFill>
                  <a:srgbClr val="FF0000"/>
                </a:solidFill>
              </a:rPr>
              <a:t>1250*</a:t>
            </a:r>
            <a:r>
              <a:rPr lang="en-US" sz="3600" dirty="0">
                <a:solidFill>
                  <a:srgbClr val="FF0000"/>
                </a:solidFill>
              </a:rPr>
              <a:t> …</a:t>
            </a:r>
          </a:p>
          <a:p>
            <a:endParaRPr lang="en-US" sz="3600" dirty="0"/>
          </a:p>
          <a:p>
            <a:r>
              <a:rPr lang="en-US" sz="3600" dirty="0"/>
              <a:t>a somewhat arbitrarily chosen date …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pPr marL="4572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25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regional human unfolding …</a:t>
            </a:r>
            <a:endParaRPr lang="en-US" sz="54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sz="3600" dirty="0"/>
          </a:p>
          <a:p>
            <a:r>
              <a:rPr lang="en-US" sz="3600" dirty="0"/>
              <a:t>and finally …</a:t>
            </a:r>
          </a:p>
          <a:p>
            <a:endParaRPr lang="en-US" sz="3600" dirty="0"/>
          </a:p>
          <a:p>
            <a:r>
              <a:rPr lang="en-US" sz="3600" dirty="0"/>
              <a:t>after several billion years of life on the planet …</a:t>
            </a:r>
          </a:p>
          <a:p>
            <a:endParaRPr lang="en-US" sz="3600" dirty="0"/>
          </a:p>
          <a:p>
            <a:r>
              <a:rPr lang="en-US" sz="3600" dirty="0"/>
              <a:t>and maybe 200,000 years of human migration …</a:t>
            </a:r>
          </a:p>
          <a:p>
            <a:endParaRPr lang="en-US" sz="3600" dirty="0"/>
          </a:p>
          <a:p>
            <a:r>
              <a:rPr lang="en-US" sz="3600" dirty="0"/>
              <a:t>we may have the first evidence of some human activity on what is now </a:t>
            </a:r>
            <a:r>
              <a:rPr lang="en-SG" sz="3600" dirty="0">
                <a:solidFill>
                  <a:srgbClr val="0070C0"/>
                </a:solidFill>
              </a:rPr>
              <a:t>1°09’N and 1°29’N, and, 103° 38’E and 104° 06’E …</a:t>
            </a:r>
            <a:endParaRPr lang="en-SG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pPr marL="4572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943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59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 human unfolding on </a:t>
            </a:r>
            <a:r>
              <a:rPr lang="en-SG" sz="3600" dirty="0">
                <a:solidFill>
                  <a:srgbClr val="0070C0"/>
                </a:solidFill>
              </a:rPr>
              <a:t>1°09’N and 1°29’N, and, 103° 38’E and 104° 06’E …</a:t>
            </a:r>
            <a:r>
              <a:rPr lang="en-US" dirty="0"/>
              <a:t> </a:t>
            </a:r>
            <a:endParaRPr lang="en-US" sz="54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endParaRPr lang="en-US" sz="3600" dirty="0"/>
          </a:p>
          <a:p>
            <a:pPr marL="0" indent="0" algn="ctr">
              <a:buNone/>
            </a:pPr>
            <a:r>
              <a:rPr lang="en-US" sz="11500" dirty="0"/>
              <a:t>?</a:t>
            </a:r>
          </a:p>
          <a:p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pPr marL="4572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64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recap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SG" dirty="0"/>
          </a:p>
          <a:p>
            <a:pPr>
              <a:buNone/>
            </a:pPr>
            <a:endParaRPr lang="en-SG" dirty="0"/>
          </a:p>
          <a:p>
            <a:pPr algn="ctr">
              <a:buNone/>
            </a:pPr>
            <a:r>
              <a:rPr lang="en-SG" sz="4800" b="1" dirty="0">
                <a:solidFill>
                  <a:schemeClr val="bg2">
                    <a:lumMod val="50000"/>
                  </a:schemeClr>
                </a:solidFill>
              </a:rPr>
              <a:t>imagining and narrating</a:t>
            </a:r>
            <a:r>
              <a:rPr lang="en-SG" sz="4800" dirty="0"/>
              <a:t> Singapore’s past/s …</a:t>
            </a:r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459741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ngapore ston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556792"/>
            <a:ext cx="6210300" cy="465772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ngapore ston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556792"/>
            <a:ext cx="6210300" cy="4657725"/>
          </a:xfrm>
          <a:prstGeom prst="rect">
            <a:avLst/>
          </a:prstGeom>
          <a:noFill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SG" dirty="0"/>
              <a:t>Singapore Stone</a:t>
            </a:r>
          </a:p>
        </p:txBody>
      </p:sp>
    </p:spTree>
    <p:extLst>
      <p:ext uri="{BB962C8B-B14F-4D97-AF65-F5344CB8AC3E}">
        <p14:creationId xmlns:p14="http://schemas.microsoft.com/office/powerpoint/2010/main" val="3433161608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 Stone</a:t>
            </a:r>
          </a:p>
        </p:txBody>
      </p:sp>
      <p:pic>
        <p:nvPicPr>
          <p:cNvPr id="56322" name="Picture 2" descr="http://1.bp.blogspot.com/-yLiix81Qw5w/VUFCPdl_EkI/AAAAAAAAye0/mpyDMw4CT-4/s1600/Singapore%2B700%2B%40%2BNMS%2B(1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412776"/>
            <a:ext cx="4468368" cy="48768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 Stone</a:t>
            </a:r>
          </a:p>
        </p:txBody>
      </p:sp>
      <p:pic>
        <p:nvPicPr>
          <p:cNvPr id="57346" name="Picture 2" descr="Image result for singapore ston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556792"/>
            <a:ext cx="4693920" cy="469392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 Stone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484784"/>
            <a:ext cx="404393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 Stone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7498" y="1600200"/>
            <a:ext cx="680900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 Stone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SG" dirty="0"/>
          </a:p>
          <a:p>
            <a:r>
              <a:rPr lang="en-SG" dirty="0"/>
              <a:t>according to descriptions from the 1800s …</a:t>
            </a:r>
          </a:p>
          <a:p>
            <a:endParaRPr lang="en-SG" dirty="0"/>
          </a:p>
          <a:p>
            <a:r>
              <a:rPr lang="en-SG" dirty="0"/>
              <a:t>approximately 2.5 metres in height and about 2 metres across …</a:t>
            </a:r>
          </a:p>
          <a:p>
            <a:endParaRPr lang="en-US" dirty="0"/>
          </a:p>
          <a:p>
            <a:r>
              <a:rPr lang="en-US" dirty="0"/>
              <a:t>50 lines of engraved lettering about 2 cm in height …</a:t>
            </a:r>
            <a:endParaRPr lang="en-SG" dirty="0"/>
          </a:p>
          <a:p>
            <a:endParaRPr lang="en-SG" dirty="0"/>
          </a:p>
          <a:p>
            <a:r>
              <a:rPr lang="en-SG" dirty="0"/>
              <a:t>what remains is about 80kgs; 37*74*15,</a:t>
            </a:r>
          </a:p>
          <a:p>
            <a:endParaRPr lang="en-SG" dirty="0"/>
          </a:p>
          <a:p>
            <a:r>
              <a:rPr lang="en-SG" dirty="0"/>
              <a:t>based on the estimated size above, it would make the original about 1.5 metric tonnes …</a:t>
            </a:r>
          </a:p>
          <a:p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857382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 Stone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/>
          </a:p>
          <a:p>
            <a:r>
              <a:rPr lang="en-SG" dirty="0"/>
              <a:t>however, finally, when we are seemingly on the cusp of some exciting discovery …</a:t>
            </a:r>
          </a:p>
          <a:p>
            <a:endParaRPr lang="en-SG" dirty="0"/>
          </a:p>
          <a:p>
            <a:r>
              <a:rPr lang="en-SG" dirty="0"/>
              <a:t>we face a roadblock …</a:t>
            </a:r>
          </a:p>
          <a:p>
            <a:endParaRPr lang="en-SG" dirty="0"/>
          </a:p>
          <a:p>
            <a:r>
              <a:rPr lang="en-SG" b="1" dirty="0">
                <a:solidFill>
                  <a:srgbClr val="FF0000"/>
                </a:solidFill>
              </a:rPr>
              <a:t>the text remains largely undeciphered …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643244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Singapore Stone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SG" dirty="0"/>
          </a:p>
          <a:p>
            <a:r>
              <a:rPr lang="en-SG" dirty="0"/>
              <a:t>scholars say Old Javanese or some form of Sanskrit …</a:t>
            </a:r>
          </a:p>
          <a:p>
            <a:endParaRPr lang="en-SG" dirty="0"/>
          </a:p>
          <a:p>
            <a:r>
              <a:rPr lang="en-SG" dirty="0"/>
              <a:t>but nobody knows …</a:t>
            </a:r>
          </a:p>
          <a:p>
            <a:endParaRPr lang="en-SG" dirty="0"/>
          </a:p>
          <a:p>
            <a:r>
              <a:rPr lang="en-SG" dirty="0"/>
              <a:t>said to date from the 13th century CE or perhaps even 11</a:t>
            </a:r>
            <a:r>
              <a:rPr lang="en-SG" baseline="30000" dirty="0"/>
              <a:t>th</a:t>
            </a:r>
            <a:r>
              <a:rPr lang="en-SG" dirty="0"/>
              <a:t> century …</a:t>
            </a:r>
          </a:p>
          <a:p>
            <a:endParaRPr lang="en-SG" dirty="0"/>
          </a:p>
          <a:p>
            <a:r>
              <a:rPr lang="en-SG" dirty="0"/>
              <a:t>a remain of the </a:t>
            </a:r>
            <a:r>
              <a:rPr lang="en-SG" dirty="0" err="1"/>
              <a:t>Srivijayan</a:t>
            </a:r>
            <a:r>
              <a:rPr lang="en-SG" dirty="0"/>
              <a:t> era ?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913053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2132856"/>
            <a:ext cx="7317105" cy="132556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Question and </a:t>
            </a:r>
            <a:r>
              <a:rPr lang="en-US" sz="4800" b="1" dirty="0">
                <a:solidFill>
                  <a:srgbClr val="0070C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601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task for today 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>
                <a:solidFill>
                  <a:srgbClr val="0070C0"/>
                </a:solidFill>
              </a:rPr>
              <a:t>recap: a geological unfolding  …</a:t>
            </a:r>
          </a:p>
          <a:p>
            <a:endParaRPr lang="en-SG" dirty="0"/>
          </a:p>
          <a:p>
            <a:r>
              <a:rPr lang="en-SG" dirty="0">
                <a:solidFill>
                  <a:srgbClr val="FF0000"/>
                </a:solidFill>
              </a:rPr>
              <a:t>a human (and a biological unfolding) …</a:t>
            </a:r>
          </a:p>
          <a:p>
            <a:endParaRPr lang="en-SG" dirty="0"/>
          </a:p>
          <a:p>
            <a:r>
              <a:rPr lang="en-SG" dirty="0"/>
              <a:t>‘Singapore’ and the region/its neighbours …</a:t>
            </a:r>
          </a:p>
          <a:p>
            <a:endParaRPr lang="en-SG" dirty="0"/>
          </a:p>
          <a:p>
            <a:r>
              <a:rPr lang="en-SG" dirty="0"/>
              <a:t>earliest known evidence of human activity on this island …</a:t>
            </a:r>
          </a:p>
          <a:p>
            <a:endParaRPr lang="en-SG" dirty="0"/>
          </a:p>
          <a:p>
            <a:pPr>
              <a:buNone/>
            </a:pPr>
            <a:endParaRPr lang="en-SG" dirty="0"/>
          </a:p>
          <a:p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imagining Singapore’s past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SG" dirty="0"/>
          </a:p>
          <a:p>
            <a:r>
              <a:rPr lang="en-SG" dirty="0"/>
              <a:t>(prequel to Tutorial 1) …</a:t>
            </a:r>
          </a:p>
          <a:p>
            <a:endParaRPr lang="en-SG" dirty="0"/>
          </a:p>
          <a:p>
            <a:r>
              <a:rPr lang="en-SG" dirty="0"/>
              <a:t>let’s exercise our </a:t>
            </a:r>
            <a:r>
              <a:rPr lang="en-SG" dirty="0">
                <a:solidFill>
                  <a:srgbClr val="FF0000"/>
                </a:solidFill>
              </a:rPr>
              <a:t>historical imagination </a:t>
            </a:r>
            <a:r>
              <a:rPr lang="en-SG" dirty="0"/>
              <a:t>…</a:t>
            </a:r>
          </a:p>
          <a:p>
            <a:endParaRPr lang="en-SG" dirty="0"/>
          </a:p>
          <a:p>
            <a:r>
              <a:rPr lang="en-SG" dirty="0"/>
              <a:t>imagine yourself on a sea vessel …</a:t>
            </a:r>
          </a:p>
          <a:p>
            <a:endParaRPr lang="en-SG" dirty="0"/>
          </a:p>
          <a:p>
            <a:r>
              <a:rPr lang="en-SG" dirty="0"/>
              <a:t>remind yourself of the Singapore Stone’s original location … </a:t>
            </a:r>
          </a:p>
          <a:p>
            <a:endParaRPr lang="en-SG" dirty="0"/>
          </a:p>
          <a:p>
            <a:r>
              <a:rPr lang="en-SG" dirty="0"/>
              <a:t>imagine yourself countenancing it as you sail past …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imagining Singapore’s past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SG" dirty="0"/>
          </a:p>
          <a:p>
            <a:r>
              <a:rPr lang="en-SG" dirty="0"/>
              <a:t>would you notice it?</a:t>
            </a:r>
          </a:p>
          <a:p>
            <a:endParaRPr lang="en-SG" dirty="0"/>
          </a:p>
          <a:p>
            <a:r>
              <a:rPr lang="en-SG" dirty="0"/>
              <a:t>what would strike you most?</a:t>
            </a:r>
          </a:p>
          <a:p>
            <a:endParaRPr lang="en-SG" dirty="0"/>
          </a:p>
          <a:p>
            <a:r>
              <a:rPr lang="en-SG" dirty="0"/>
              <a:t>what, if anything, would it mean to you?</a:t>
            </a:r>
          </a:p>
          <a:p>
            <a:endParaRPr lang="en-SG" dirty="0"/>
          </a:p>
          <a:p>
            <a:r>
              <a:rPr lang="en-SG" dirty="0"/>
              <a:t>would you be impressed or frightened or …?</a:t>
            </a:r>
          </a:p>
          <a:p>
            <a:endParaRPr lang="en-SG" dirty="0"/>
          </a:p>
          <a:p>
            <a:r>
              <a:rPr lang="en-SG" dirty="0"/>
              <a:t>if you slowed down and stopped, would you </a:t>
            </a:r>
            <a:r>
              <a:rPr lang="en-SG" dirty="0">
                <a:solidFill>
                  <a:srgbClr val="FF0000"/>
                </a:solidFill>
              </a:rPr>
              <a:t>understand</a:t>
            </a:r>
            <a:r>
              <a:rPr lang="en-SG" dirty="0"/>
              <a:t> it?</a:t>
            </a:r>
          </a:p>
          <a:p>
            <a:endParaRPr lang="en-SG" dirty="0"/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imagining Singapore’s past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endParaRPr lang="en-SG" dirty="0"/>
          </a:p>
          <a:p>
            <a:r>
              <a:rPr lang="en-SG" dirty="0"/>
              <a:t>why then would it be placed there? </a:t>
            </a:r>
          </a:p>
          <a:p>
            <a:endParaRPr lang="en-SG" dirty="0"/>
          </a:p>
          <a:p>
            <a:r>
              <a:rPr lang="en-SG" dirty="0"/>
              <a:t>social signifier …</a:t>
            </a:r>
          </a:p>
          <a:p>
            <a:endParaRPr lang="en-SG" dirty="0"/>
          </a:p>
          <a:p>
            <a:r>
              <a:rPr lang="en-SG" dirty="0"/>
              <a:t>of </a:t>
            </a:r>
            <a:r>
              <a:rPr lang="en-SG" dirty="0">
                <a:solidFill>
                  <a:srgbClr val="FF0000"/>
                </a:solidFill>
              </a:rPr>
              <a:t>elite</a:t>
            </a:r>
            <a:r>
              <a:rPr lang="en-SG" dirty="0"/>
              <a:t> literacy … </a:t>
            </a:r>
          </a:p>
          <a:p>
            <a:endParaRPr lang="en-SG" dirty="0"/>
          </a:p>
          <a:p>
            <a:r>
              <a:rPr lang="en-SG" dirty="0"/>
              <a:t>of religious or regal lineage …</a:t>
            </a:r>
          </a:p>
          <a:p>
            <a:endParaRPr lang="en-SG" dirty="0"/>
          </a:p>
          <a:p>
            <a:r>
              <a:rPr lang="en-SG" dirty="0"/>
              <a:t>of human resources (labour)… </a:t>
            </a:r>
          </a:p>
          <a:p>
            <a:endParaRPr lang="en-US" dirty="0"/>
          </a:p>
          <a:p>
            <a:r>
              <a:rPr lang="en-US" dirty="0"/>
              <a:t>???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imagining Singapore’s past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endParaRPr lang="en-SG" dirty="0"/>
          </a:p>
          <a:p>
            <a:r>
              <a:rPr lang="en-SG" dirty="0"/>
              <a:t>what might it tell us about the community or society that was responsible for the inscription …</a:t>
            </a:r>
          </a:p>
          <a:p>
            <a:endParaRPr lang="en-SG" dirty="0"/>
          </a:p>
          <a:p>
            <a:r>
              <a:rPr lang="en-SG" dirty="0"/>
              <a:t>they had time to devote to inscription … </a:t>
            </a:r>
          </a:p>
          <a:p>
            <a:endParaRPr lang="en-SG" dirty="0"/>
          </a:p>
          <a:p>
            <a:r>
              <a:rPr lang="en-SG" dirty="0"/>
              <a:t>they had the relevant talent …</a:t>
            </a:r>
          </a:p>
          <a:p>
            <a:endParaRPr lang="en-SG" dirty="0"/>
          </a:p>
          <a:p>
            <a:r>
              <a:rPr lang="en-SG" dirty="0"/>
              <a:t>suggest they were past foraging for mere subsistence living …</a:t>
            </a:r>
          </a:p>
          <a:p>
            <a:endParaRPr lang="en-SG" dirty="0"/>
          </a:p>
          <a:p>
            <a:r>
              <a:rPr lang="en-SG" dirty="0"/>
              <a:t>and had sea traffic they wanted to attract, impress or influence …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making sense of life and life and society linked to the Singapore Stone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/>
          </a:p>
          <a:p>
            <a:r>
              <a:rPr lang="en-SG" dirty="0"/>
              <a:t>who was responsible for it?</a:t>
            </a:r>
          </a:p>
          <a:p>
            <a:endParaRPr lang="en-SG" dirty="0"/>
          </a:p>
          <a:p>
            <a:r>
              <a:rPr lang="en-SG" dirty="0"/>
              <a:t>when was it written?</a:t>
            </a:r>
          </a:p>
          <a:p>
            <a:endParaRPr lang="en-SG" dirty="0"/>
          </a:p>
          <a:p>
            <a:r>
              <a:rPr lang="en-SG" dirty="0"/>
              <a:t>who was/were its intended audience/s?</a:t>
            </a:r>
          </a:p>
          <a:p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making sense of life and life and society linked to the Singapore Stone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/>
          </a:p>
          <a:p>
            <a:r>
              <a:rPr lang="en-SG" dirty="0"/>
              <a:t>was this Singapura ?</a:t>
            </a:r>
          </a:p>
          <a:p>
            <a:endParaRPr lang="en-SG" dirty="0"/>
          </a:p>
          <a:p>
            <a:r>
              <a:rPr lang="en-SG" dirty="0"/>
              <a:t>or </a:t>
            </a:r>
            <a:r>
              <a:rPr lang="en-SG" dirty="0" err="1"/>
              <a:t>Temasek</a:t>
            </a:r>
            <a:r>
              <a:rPr lang="en-SG" dirty="0"/>
              <a:t> ?</a:t>
            </a:r>
          </a:p>
          <a:p>
            <a:endParaRPr lang="en-SG" dirty="0"/>
          </a:p>
          <a:p>
            <a:r>
              <a:rPr lang="en-SG" dirty="0"/>
              <a:t>or something prior to both? </a:t>
            </a:r>
          </a:p>
          <a:p>
            <a:endParaRPr lang="en-SG" dirty="0"/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making sense of life and life and society linked to the Singapore Stone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SG" dirty="0"/>
          </a:p>
          <a:p>
            <a:r>
              <a:rPr lang="en-SG" dirty="0"/>
              <a:t>it is very difficult to respond to these questions …  </a:t>
            </a:r>
          </a:p>
          <a:p>
            <a:endParaRPr lang="en-SG" dirty="0"/>
          </a:p>
          <a:p>
            <a:r>
              <a:rPr lang="en-SG" dirty="0"/>
              <a:t>and evidence of </a:t>
            </a:r>
            <a:r>
              <a:rPr lang="en-SG" dirty="0">
                <a:solidFill>
                  <a:schemeClr val="tx2">
                    <a:lumMod val="75000"/>
                  </a:schemeClr>
                </a:solidFill>
              </a:rPr>
              <a:t>a good general education </a:t>
            </a:r>
            <a:r>
              <a:rPr lang="en-SG" dirty="0"/>
              <a:t>lies in having the courage to say …</a:t>
            </a:r>
          </a:p>
          <a:p>
            <a:endParaRPr lang="en-SG" dirty="0"/>
          </a:p>
          <a:p>
            <a:r>
              <a:rPr lang="en-SG" dirty="0">
                <a:solidFill>
                  <a:srgbClr val="FF0000"/>
                </a:solidFill>
              </a:rPr>
              <a:t>I DON’T KNOW</a:t>
            </a:r>
            <a:r>
              <a:rPr lang="en-SG" dirty="0"/>
              <a:t> … </a:t>
            </a:r>
          </a:p>
          <a:p>
            <a:endParaRPr lang="en-SG" dirty="0"/>
          </a:p>
          <a:p>
            <a:r>
              <a:rPr lang="en-SG" dirty="0"/>
              <a:t>and merely offering some educated guesses …</a:t>
            </a:r>
          </a:p>
          <a:p>
            <a:endParaRPr lang="en-SG" dirty="0"/>
          </a:p>
          <a:p>
            <a:r>
              <a:rPr lang="en-SG" dirty="0"/>
              <a:t>and </a:t>
            </a:r>
            <a:r>
              <a:rPr lang="en-SG" b="1" dirty="0"/>
              <a:t>not forgetting </a:t>
            </a:r>
            <a:r>
              <a:rPr lang="en-SG" dirty="0"/>
              <a:t>that you are only guessing … </a:t>
            </a:r>
          </a:p>
          <a:p>
            <a:endParaRPr lang="en-SG" dirty="0"/>
          </a:p>
          <a:p>
            <a:endParaRPr lang="en-SG" dirty="0"/>
          </a:p>
          <a:p>
            <a:pPr>
              <a:buNone/>
            </a:pPr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making sense of life and life and society linked to the Singapore Stone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SG" sz="4600" dirty="0"/>
          </a:p>
          <a:p>
            <a:r>
              <a:rPr lang="en-SG" sz="4600" dirty="0">
                <a:solidFill>
                  <a:srgbClr val="FF0000"/>
                </a:solidFill>
              </a:rPr>
              <a:t>a lack of information </a:t>
            </a:r>
            <a:r>
              <a:rPr lang="en-SG" sz="4600" dirty="0"/>
              <a:t>marks much of human existence (past and present) …</a:t>
            </a:r>
          </a:p>
          <a:p>
            <a:endParaRPr lang="en-SG" sz="4600" dirty="0"/>
          </a:p>
          <a:p>
            <a:r>
              <a:rPr lang="en-SG" sz="4600" dirty="0"/>
              <a:t>and in responding to these inadequacies …</a:t>
            </a:r>
          </a:p>
          <a:p>
            <a:endParaRPr lang="en-SG" sz="4600" dirty="0"/>
          </a:p>
          <a:p>
            <a:r>
              <a:rPr lang="en-SG" sz="4600" dirty="0"/>
              <a:t>we need to learn to be </a:t>
            </a:r>
            <a:r>
              <a:rPr lang="en-US" sz="4600" dirty="0"/>
              <a:t>comfortable with large amounts of  </a:t>
            </a:r>
            <a:r>
              <a:rPr lang="en-US" sz="4600" dirty="0">
                <a:solidFill>
                  <a:srgbClr val="FF0000"/>
                </a:solidFill>
              </a:rPr>
              <a:t>ambiguity</a:t>
            </a:r>
            <a:r>
              <a:rPr lang="en-US" sz="4600" dirty="0"/>
              <a:t> and </a:t>
            </a:r>
            <a:r>
              <a:rPr lang="en-US" sz="4600" dirty="0">
                <a:solidFill>
                  <a:srgbClr val="FF0000"/>
                </a:solidFill>
              </a:rPr>
              <a:t>uncertainty</a:t>
            </a:r>
            <a:r>
              <a:rPr lang="en-US" sz="4600" dirty="0"/>
              <a:t> …</a:t>
            </a:r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2132856"/>
            <a:ext cx="7317105" cy="132556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Question and </a:t>
            </a:r>
            <a:r>
              <a:rPr lang="en-US" sz="4800" b="1" dirty="0">
                <a:solidFill>
                  <a:srgbClr val="0070C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53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z="3600" dirty="0"/>
              <a:t> interpreting a globally-inflected Singaporean  past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human activity on this island may stretch beyond  700 years …</a:t>
            </a:r>
          </a:p>
          <a:p>
            <a:endParaRPr lang="en-US" dirty="0"/>
          </a:p>
          <a:p>
            <a:r>
              <a:rPr lang="en-US" dirty="0"/>
              <a:t>in a world connected by trade, religion (more on Islam next week) and language … </a:t>
            </a:r>
          </a:p>
          <a:p>
            <a:endParaRPr lang="en-US" dirty="0"/>
          </a:p>
          <a:p>
            <a:r>
              <a:rPr lang="en-US" dirty="0"/>
              <a:t>these connections have been dubbed the ‘Silk Roads’ …</a:t>
            </a:r>
          </a:p>
          <a:p>
            <a:endParaRPr lang="en-US" dirty="0"/>
          </a:p>
          <a:p>
            <a:r>
              <a:rPr lang="en-US" dirty="0"/>
              <a:t>by land and sea …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SG" dirty="0"/>
          </a:p>
          <a:p>
            <a:r>
              <a:rPr lang="en-SG" b="1" dirty="0">
                <a:solidFill>
                  <a:srgbClr val="FF0000"/>
                </a:solidFill>
              </a:rPr>
              <a:t>is this past, particularly pre-1800, part of Singapore’s story?</a:t>
            </a:r>
          </a:p>
          <a:p>
            <a:endParaRPr lang="en-SG" dirty="0"/>
          </a:p>
          <a:p>
            <a:pPr>
              <a:buNone/>
            </a:pPr>
            <a:r>
              <a:rPr lang="en-SG" dirty="0"/>
              <a:t>  </a:t>
            </a:r>
          </a:p>
          <a:p>
            <a:endParaRPr lang="en-SG" dirty="0"/>
          </a:p>
          <a:p>
            <a:endParaRPr lang="en-SG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recap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1905"/>
            <a:ext cx="7620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33456"/>
      </p:ext>
    </p:extLst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2132856"/>
            <a:ext cx="7317105" cy="132556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Question and </a:t>
            </a:r>
            <a:r>
              <a:rPr lang="en-US" sz="4000" b="1" dirty="0">
                <a:solidFill>
                  <a:srgbClr val="0070C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537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recap +…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0114" name="Picture 2" descr="Related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245" y="1961864"/>
            <a:ext cx="7509510" cy="2934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43345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recap +: a geological unfolding 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89090" name="Picture 2" descr="Image result for climate change since the beginning of tim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" y="1547545"/>
            <a:ext cx="8763000" cy="4545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695972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1638</Words>
  <Application>Microsoft Office PowerPoint</Application>
  <PresentationFormat>On-screen Show (4:3)</PresentationFormat>
  <Paragraphs>390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 listen … </vt:lpstr>
      <vt:lpstr>GES1011/GES1009</vt:lpstr>
      <vt:lpstr> the World by 1250; and Temasek?</vt:lpstr>
      <vt:lpstr>Question and Response</vt:lpstr>
      <vt:lpstr>recap …</vt:lpstr>
      <vt:lpstr>task for today ...</vt:lpstr>
      <vt:lpstr>recap …</vt:lpstr>
      <vt:lpstr>recap +…</vt:lpstr>
      <vt:lpstr>recap +: a geological unfolding …</vt:lpstr>
      <vt:lpstr>a biological unfolding …</vt:lpstr>
      <vt:lpstr>a biological unfolding …</vt:lpstr>
      <vt:lpstr>a biological unfolding …</vt:lpstr>
      <vt:lpstr>a biological unfolding …</vt:lpstr>
      <vt:lpstr>a biological unfolding …</vt:lpstr>
      <vt:lpstr>a geological and biological unfolding …</vt:lpstr>
      <vt:lpstr>a biological unfolding …</vt:lpstr>
      <vt:lpstr>a human unfolding …</vt:lpstr>
      <vt:lpstr>a human unfolding ..</vt:lpstr>
      <vt:lpstr>a human unfolding …</vt:lpstr>
      <vt:lpstr>a regional human unfolding …</vt:lpstr>
      <vt:lpstr>a regional human unfolding ..</vt:lpstr>
      <vt:lpstr>a regional human unfolding ..</vt:lpstr>
      <vt:lpstr>a human unfolding …</vt:lpstr>
      <vt:lpstr>a regional human unfolding ..</vt:lpstr>
      <vt:lpstr>a regional human unfolding …</vt:lpstr>
      <vt:lpstr>a human unfolding …</vt:lpstr>
      <vt:lpstr>Question and Response</vt:lpstr>
      <vt:lpstr>a regional human unfolding ..</vt:lpstr>
      <vt:lpstr>a regional human unfolding …</vt:lpstr>
      <vt:lpstr>PowerPoint Presentation</vt:lpstr>
      <vt:lpstr>a regional human unfolding …</vt:lpstr>
      <vt:lpstr>a regional human unfolding …</vt:lpstr>
      <vt:lpstr>a regional human unfolding …</vt:lpstr>
      <vt:lpstr>a regional human unfolding …</vt:lpstr>
      <vt:lpstr>a regional human unfolding …</vt:lpstr>
      <vt:lpstr>a regional human unfolding …</vt:lpstr>
      <vt:lpstr>a regional human unfolding …</vt:lpstr>
      <vt:lpstr>Question and Response</vt:lpstr>
      <vt:lpstr>a regional human unfolding …</vt:lpstr>
      <vt:lpstr>a regional human unfolding …</vt:lpstr>
      <vt:lpstr>a regional human unfolding …</vt:lpstr>
      <vt:lpstr>a regional human unfolding …</vt:lpstr>
      <vt:lpstr>a regional human unfolding …</vt:lpstr>
      <vt:lpstr>a regional human unfolding …</vt:lpstr>
      <vt:lpstr>a regional human unfolding …</vt:lpstr>
      <vt:lpstr>a regional human unfolding …</vt:lpstr>
      <vt:lpstr>a regional human unfolding …</vt:lpstr>
      <vt:lpstr>a regional human unfolding …</vt:lpstr>
      <vt:lpstr>a human unfolding on 1°09’N and 1°29’N, and, 103° 38’E and 104° 06’E … </vt:lpstr>
      <vt:lpstr>PowerPoint Presentation</vt:lpstr>
      <vt:lpstr>Singapore Stone</vt:lpstr>
      <vt:lpstr>Singapore Stone</vt:lpstr>
      <vt:lpstr>Singapore Stone</vt:lpstr>
      <vt:lpstr>Singapore Stone</vt:lpstr>
      <vt:lpstr>Singapore Stone</vt:lpstr>
      <vt:lpstr>Singapore Stone</vt:lpstr>
      <vt:lpstr>Singapore Stone</vt:lpstr>
      <vt:lpstr>Singapore Stone</vt:lpstr>
      <vt:lpstr>Question and Response</vt:lpstr>
      <vt:lpstr>imagining Singapore’s past …</vt:lpstr>
      <vt:lpstr>imagining Singapore’s past …</vt:lpstr>
      <vt:lpstr>imagining Singapore’s past …</vt:lpstr>
      <vt:lpstr>imagining Singapore’s past …</vt:lpstr>
      <vt:lpstr>making sense of life and life and society linked to the Singapore Stone</vt:lpstr>
      <vt:lpstr>making sense of life and life and society linked to the Singapore Stone</vt:lpstr>
      <vt:lpstr>making sense of life and life and society linked to the Singapore Stone</vt:lpstr>
      <vt:lpstr>making sense of life and life and society linked to the Singapore Stone</vt:lpstr>
      <vt:lpstr>Question and Response</vt:lpstr>
      <vt:lpstr> interpreting a globally-inflected Singaporean  past …</vt:lpstr>
      <vt:lpstr>Question and Response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Lawrence, Kelvin</cp:lastModifiedBy>
  <cp:revision>118</cp:revision>
  <dcterms:created xsi:type="dcterms:W3CDTF">2017-08-16T06:32:12Z</dcterms:created>
  <dcterms:modified xsi:type="dcterms:W3CDTF">2022-08-23T11:40:56Z</dcterms:modified>
</cp:coreProperties>
</file>